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  <p:embeddedFont>
      <p:font typeface="EB Garamond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22" Type="http://schemas.openxmlformats.org/officeDocument/2006/relationships/font" Target="fonts/Lato-boldItalic.fntdata"/><Relationship Id="rId21" Type="http://schemas.openxmlformats.org/officeDocument/2006/relationships/font" Target="fonts/Lato-italic.fntdata"/><Relationship Id="rId24" Type="http://schemas.openxmlformats.org/officeDocument/2006/relationships/font" Target="fonts/EBGaramond-bold.fntdata"/><Relationship Id="rId23" Type="http://schemas.openxmlformats.org/officeDocument/2006/relationships/font" Target="fonts/EBGaramon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EBGaramond-boldItalic.fntdata"/><Relationship Id="rId25" Type="http://schemas.openxmlformats.org/officeDocument/2006/relationships/font" Target="fonts/EBGaramon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19" Type="http://schemas.openxmlformats.org/officeDocument/2006/relationships/font" Target="fonts/Lato-regular.fntdata"/><Relationship Id="rId18" Type="http://schemas.openxmlformats.org/officeDocument/2006/relationships/font" Target="fonts/Montserrat-boldItalic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udemy.com/" TargetMode="External"/><Relationship Id="rId4" Type="http://schemas.openxmlformats.org/officeDocument/2006/relationships/hyperlink" Target="https://www.udacity.com/" TargetMode="External"/><Relationship Id="rId10" Type="http://schemas.openxmlformats.org/officeDocument/2006/relationships/hyperlink" Target="https://discudemy.com/" TargetMode="External"/><Relationship Id="rId9" Type="http://schemas.openxmlformats.org/officeDocument/2006/relationships/hyperlink" Target="https://www.coursera.org/" TargetMode="External"/><Relationship Id="rId5" Type="http://schemas.openxmlformats.org/officeDocument/2006/relationships/hyperlink" Target="https://www.youtube.com/" TargetMode="External"/><Relationship Id="rId6" Type="http://schemas.openxmlformats.org/officeDocument/2006/relationships/hyperlink" Target="https://geeksforgeeks.org/" TargetMode="External"/><Relationship Id="rId7" Type="http://schemas.openxmlformats.org/officeDocument/2006/relationships/hyperlink" Target="http://freecodecamp.org" TargetMode="External"/><Relationship Id="rId8" Type="http://schemas.openxmlformats.org/officeDocument/2006/relationships/hyperlink" Target="https://www.w3schools.com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odeforces.com/" TargetMode="External"/><Relationship Id="rId4" Type="http://schemas.openxmlformats.org/officeDocument/2006/relationships/hyperlink" Target="https://www.topcoder.com/" TargetMode="External"/><Relationship Id="rId5" Type="http://schemas.openxmlformats.org/officeDocument/2006/relationships/hyperlink" Target="https://www.codechef.com/" TargetMode="External"/><Relationship Id="rId6" Type="http://schemas.openxmlformats.org/officeDocument/2006/relationships/hyperlink" Target="https://practice.geeksforgeeks.org/" TargetMode="External"/><Relationship Id="rId7" Type="http://schemas.openxmlformats.org/officeDocument/2006/relationships/hyperlink" Target="https://leetcode.com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icpc.global/" TargetMode="External"/><Relationship Id="rId4" Type="http://schemas.openxmlformats.org/officeDocument/2006/relationships/hyperlink" Target="https://codingcompetitions.withgoogle.com/codejam" TargetMode="External"/><Relationship Id="rId5" Type="http://schemas.openxmlformats.org/officeDocument/2006/relationships/hyperlink" Target="https://www.facebook.com/codingcompetitions/hacker-cup/" TargetMode="External"/><Relationship Id="rId6" Type="http://schemas.openxmlformats.org/officeDocument/2006/relationships/hyperlink" Target="https://codingcompetitions.withgoogle.com/hashcode/" TargetMode="External"/><Relationship Id="rId7" Type="http://schemas.openxmlformats.org/officeDocument/2006/relationships/image" Target="../media/image2.png"/><Relationship Id="rId8" Type="http://schemas.openxmlformats.org/officeDocument/2006/relationships/hyperlink" Target="https://docs.google.com/spreadsheets/d/14jCogkuMGVq_v4ChLKRGoarrxjPBP-62f47Qg-cGZPY/edit#gid=1505346513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kedin.com/in/pankaj-kumar-3439571b5" TargetMode="External"/><Relationship Id="rId4" Type="http://schemas.openxmlformats.org/officeDocument/2006/relationships/hyperlink" Target="https://www.linkedin.com/in/aayush-kumar-singh-64a602197/" TargetMode="External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652975" y="0"/>
            <a:ext cx="8669700" cy="6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en" sz="3759">
                <a:latin typeface="Comic Sans MS"/>
                <a:ea typeface="Comic Sans MS"/>
                <a:cs typeface="Comic Sans MS"/>
                <a:sym typeface="Comic Sans MS"/>
              </a:rPr>
              <a:t>Roadmap to competitive programming</a:t>
            </a:r>
            <a:endParaRPr sz="3759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43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585525" y="3203700"/>
            <a:ext cx="4697100" cy="193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lang="en" sz="2280"/>
              <a:t>Created by-</a:t>
            </a:r>
            <a:endParaRPr sz="228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lang="en" sz="2280"/>
              <a:t>Pankaj kumar</a:t>
            </a:r>
            <a:endParaRPr sz="228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lang="en" sz="2280"/>
              <a:t>Aayush kumar singh</a:t>
            </a:r>
            <a:endParaRPr sz="22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/>
        </p:nvSpPr>
        <p:spPr>
          <a:xfrm>
            <a:off x="421925" y="1034725"/>
            <a:ext cx="5786400" cy="28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What is it:-</a:t>
            </a:r>
            <a:endParaRPr sz="23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Comic Sans MS"/>
                <a:ea typeface="Comic Sans MS"/>
                <a:cs typeface="Comic Sans MS"/>
                <a:sym typeface="Comic Sans MS"/>
              </a:rPr>
              <a:t>It is a sport in which you have to       solve problem based on     programming(DSA) in the limited time that ranges from few hours to few days.</a:t>
            </a:r>
            <a:endParaRPr sz="2300">
              <a:solidFill>
                <a:schemeClr val="lt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4"/>
          <p:cNvSpPr txBox="1"/>
          <p:nvPr/>
        </p:nvSpPr>
        <p:spPr>
          <a:xfrm>
            <a:off x="70325" y="1657600"/>
            <a:ext cx="35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Comic Sans MS"/>
                <a:ea typeface="Comic Sans MS"/>
                <a:cs typeface="Comic Sans MS"/>
                <a:sym typeface="Comic Sans MS"/>
              </a:rPr>
              <a:t>Steps to learn-</a:t>
            </a:r>
            <a:endParaRPr sz="35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37225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1)</a:t>
            </a:r>
            <a:r>
              <a:rPr lang="en" sz="1800"/>
              <a:t> </a:t>
            </a:r>
            <a:r>
              <a:rPr lang="en" sz="1800">
                <a:latin typeface="Comic Sans MS"/>
                <a:ea typeface="Comic Sans MS"/>
                <a:cs typeface="Comic Sans MS"/>
                <a:sym typeface="Comic Sans MS"/>
              </a:rPr>
              <a:t>Learn a programming language and clear the basics.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Comic Sans MS"/>
                <a:ea typeface="Comic Sans MS"/>
                <a:cs typeface="Comic Sans MS"/>
                <a:sym typeface="Comic Sans MS"/>
              </a:rPr>
              <a:t>2)You can learn any language but it is recommended languages are C/C++/Java/Python.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Comic Sans MS"/>
                <a:ea typeface="Comic Sans MS"/>
                <a:cs typeface="Comic Sans MS"/>
                <a:sym typeface="Comic Sans MS"/>
              </a:rPr>
              <a:t>3)Learn about algorithms,its time complexity and its space complexity.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latin typeface="Comic Sans MS"/>
                <a:ea typeface="Comic Sans MS"/>
                <a:cs typeface="Comic Sans MS"/>
                <a:sym typeface="Comic Sans MS"/>
              </a:rPr>
              <a:t>4)Learn about Big-O notation.</a:t>
            </a:r>
            <a:endParaRPr sz="18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Comic Sans MS"/>
                <a:ea typeface="Comic Sans MS"/>
                <a:cs typeface="Comic Sans MS"/>
                <a:sym typeface="Comic Sans MS"/>
              </a:rPr>
              <a:t>Go for Data Structures and Algorithm</a:t>
            </a:r>
            <a:endParaRPr sz="29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53" name="Google Shape;153;p16"/>
          <p:cNvSpPr txBox="1"/>
          <p:nvPr/>
        </p:nvSpPr>
        <p:spPr>
          <a:xfrm>
            <a:off x="1297500" y="1498725"/>
            <a:ext cx="664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6"/>
          <p:cNvSpPr txBox="1"/>
          <p:nvPr/>
        </p:nvSpPr>
        <p:spPr>
          <a:xfrm>
            <a:off x="1346150" y="1307850"/>
            <a:ext cx="66402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➡It is the root/base of competitive programming.</a:t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➡Start learning DSA and Practicing it.</a:t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➡Some Data Structures are -Array,Pointer,Stack,queue,linked list,tree,deque etc.</a:t>
            </a:r>
            <a:endParaRPr sz="18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753500" y="25475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Where to learn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0" name="Google Shape;160;p17"/>
          <p:cNvSpPr txBox="1"/>
          <p:nvPr>
            <p:ph idx="4294967295" type="body"/>
          </p:nvPr>
        </p:nvSpPr>
        <p:spPr>
          <a:xfrm>
            <a:off x="753500" y="1353250"/>
            <a:ext cx="6738600" cy="35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Some learning platforms are: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1)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3"/>
              </a:rPr>
              <a:t>Udemy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2)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4"/>
              </a:rPr>
              <a:t>Udacity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3)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5"/>
              </a:rPr>
              <a:t>Youtube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4)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6"/>
              </a:rPr>
              <a:t>geeksforgeeks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5)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7"/>
              </a:rPr>
              <a:t>freecodecamp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6)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8"/>
              </a:rPr>
              <a:t>w3school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7)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9"/>
              </a:rPr>
              <a:t>coursera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1" name="Google Shape;161;p17"/>
          <p:cNvSpPr txBox="1"/>
          <p:nvPr/>
        </p:nvSpPr>
        <p:spPr>
          <a:xfrm>
            <a:off x="5766350" y="371700"/>
            <a:ext cx="3144300" cy="48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Out of these listed links w3school,youtube,freecodecam-p are free.</a:t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To avail free udemy courses go on </a:t>
            </a:r>
            <a:r>
              <a:rPr lang="en" sz="16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10"/>
              </a:rPr>
              <a:t>Discudemy </a:t>
            </a:r>
            <a:r>
              <a:rPr lang="en" sz="16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Website.</a:t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765600" y="192825"/>
            <a:ext cx="8378400" cy="7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60">
                <a:latin typeface="Comic Sans MS"/>
                <a:ea typeface="Comic Sans MS"/>
                <a:cs typeface="Comic Sans MS"/>
                <a:sym typeface="Comic Sans MS"/>
              </a:rPr>
              <a:t>Now you have learnt DSA and language.What’s next:-</a:t>
            </a:r>
            <a:endParaRPr sz="246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46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924225" y="954225"/>
            <a:ext cx="7978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Practice and participate in Contests,here are some few websites-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1.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3"/>
              </a:rPr>
              <a:t>Codeforces</a:t>
            </a: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(for contest and practice both)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2.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4"/>
              </a:rPr>
              <a:t>top coder</a:t>
            </a: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(mainly for contest)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3.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5"/>
              </a:rPr>
              <a:t>Codechef</a:t>
            </a: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(for contest and practice both)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4.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6"/>
              </a:rPr>
              <a:t>geeksforgeeks</a:t>
            </a: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(mainly for practice)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5.</a:t>
            </a:r>
            <a:r>
              <a:rPr lang="en" sz="20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7"/>
              </a:rPr>
              <a:t>Leetcode</a:t>
            </a:r>
            <a:r>
              <a:rPr lang="en" sz="2000">
                <a:latin typeface="Comic Sans MS"/>
                <a:ea typeface="Comic Sans MS"/>
                <a:cs typeface="Comic Sans MS"/>
                <a:sym typeface="Comic Sans MS"/>
              </a:rPr>
              <a:t>(mainly for practice)</a:t>
            </a:r>
            <a:endParaRPr sz="2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146800" y="341575"/>
            <a:ext cx="4659600" cy="17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Some international contests-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3" name="Google Shape;173;p19"/>
          <p:cNvSpPr txBox="1"/>
          <p:nvPr>
            <p:ph idx="1" type="subTitle"/>
          </p:nvPr>
        </p:nvSpPr>
        <p:spPr>
          <a:xfrm>
            <a:off x="1217125" y="1006425"/>
            <a:ext cx="3604800" cy="32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mic Sans MS"/>
                <a:ea typeface="Comic Sans MS"/>
                <a:cs typeface="Comic Sans MS"/>
                <a:sym typeface="Comic Sans MS"/>
              </a:rPr>
              <a:t>1.ACM-ICPC(</a:t>
            </a:r>
            <a:r>
              <a:rPr lang="en" sz="15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3"/>
              </a:rPr>
              <a:t>https://icpc.global/</a:t>
            </a:r>
            <a:r>
              <a:rPr lang="en" sz="1500">
                <a:latin typeface="Comic Sans MS"/>
                <a:ea typeface="Comic Sans MS"/>
                <a:cs typeface="Comic Sans MS"/>
                <a:sym typeface="Comic Sans MS"/>
              </a:rPr>
              <a:t>)</a:t>
            </a:r>
            <a:endParaRPr sz="15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mic Sans MS"/>
                <a:ea typeface="Comic Sans MS"/>
                <a:cs typeface="Comic Sans MS"/>
                <a:sym typeface="Comic Sans MS"/>
              </a:rPr>
              <a:t>2.</a:t>
            </a:r>
            <a:r>
              <a:rPr lang="en" sz="15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4"/>
              </a:rPr>
              <a:t>Google Codejam</a:t>
            </a:r>
            <a:endParaRPr sz="15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mic Sans MS"/>
                <a:ea typeface="Comic Sans MS"/>
                <a:cs typeface="Comic Sans MS"/>
                <a:sym typeface="Comic Sans MS"/>
              </a:rPr>
              <a:t>3.</a:t>
            </a:r>
            <a:r>
              <a:rPr lang="en" sz="15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5"/>
              </a:rPr>
              <a:t>Facebook Hacker Cup</a:t>
            </a:r>
            <a:endParaRPr sz="15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mic Sans MS"/>
                <a:ea typeface="Comic Sans MS"/>
                <a:cs typeface="Comic Sans MS"/>
                <a:sym typeface="Comic Sans MS"/>
              </a:rPr>
              <a:t>4.Top Coder open</a:t>
            </a:r>
            <a:endParaRPr sz="15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mic Sans MS"/>
                <a:ea typeface="Comic Sans MS"/>
                <a:cs typeface="Comic Sans MS"/>
                <a:sym typeface="Comic Sans MS"/>
              </a:rPr>
              <a:t>5.</a:t>
            </a:r>
            <a:r>
              <a:rPr lang="en" sz="15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6"/>
              </a:rPr>
              <a:t>Google Hashcode</a:t>
            </a:r>
            <a:endParaRPr sz="15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descr="Black and white image of ladder handles coming out of the water onto a floating dock" id="174" name="Google Shape;174;p19"/>
          <p:cNvPicPr preferRelativeResize="0"/>
          <p:nvPr/>
        </p:nvPicPr>
        <p:blipFill rotWithShape="1">
          <a:blip r:embed="rId7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9"/>
          <p:cNvSpPr txBox="1"/>
          <p:nvPr/>
        </p:nvSpPr>
        <p:spPr>
          <a:xfrm>
            <a:off x="361650" y="4289625"/>
            <a:ext cx="8518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🆓 </a:t>
            </a:r>
            <a:r>
              <a:rPr b="1" lang="en" sz="2700" u="sng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Some extra resources for Computer Science</a:t>
            </a:r>
            <a:endParaRPr b="1" sz="27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6" name="Google Shape;176;p19"/>
          <p:cNvSpPr txBox="1"/>
          <p:nvPr/>
        </p:nvSpPr>
        <p:spPr>
          <a:xfrm>
            <a:off x="361650" y="3907850"/>
            <a:ext cx="4659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 u="sng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Don’t miss it.✔✔</a:t>
            </a:r>
            <a:endParaRPr i="1" sz="2200" u="sng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0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</a:t>
            </a:r>
            <a:r>
              <a:rPr lang="en">
                <a:solidFill>
                  <a:schemeClr val="lt2"/>
                </a:solidFill>
                <a:latin typeface="Comic Sans MS"/>
                <a:ea typeface="Comic Sans MS"/>
                <a:cs typeface="Comic Sans MS"/>
                <a:sym typeface="Comic Sans MS"/>
              </a:rPr>
              <a:t>Don’t compare yourself with others and remember there is </a:t>
            </a:r>
            <a:r>
              <a:rPr lang="en">
                <a:solidFill>
                  <a:schemeClr val="lt2"/>
                </a:solidFill>
                <a:latin typeface="Comic Sans MS"/>
                <a:ea typeface="Comic Sans MS"/>
                <a:cs typeface="Comic Sans MS"/>
                <a:sym typeface="Comic Sans MS"/>
              </a:rPr>
              <a:t>always</a:t>
            </a:r>
            <a:r>
              <a:rPr lang="en">
                <a:solidFill>
                  <a:schemeClr val="lt2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en">
                <a:solidFill>
                  <a:schemeClr val="lt2"/>
                </a:solidFill>
                <a:latin typeface="Comic Sans MS"/>
                <a:ea typeface="Comic Sans MS"/>
                <a:cs typeface="Comic Sans MS"/>
                <a:sym typeface="Comic Sans MS"/>
              </a:rPr>
              <a:t>beginning</a:t>
            </a:r>
            <a:r>
              <a:rPr lang="en">
                <a:solidFill>
                  <a:schemeClr val="lt2"/>
                </a:solidFill>
                <a:latin typeface="Comic Sans MS"/>
                <a:ea typeface="Comic Sans MS"/>
                <a:cs typeface="Comic Sans MS"/>
                <a:sym typeface="Comic Sans MS"/>
              </a:rPr>
              <a:t>.</a:t>
            </a:r>
            <a:r>
              <a:rPr lang="en">
                <a:solidFill>
                  <a:schemeClr val="lt2"/>
                </a:solidFill>
              </a:rPr>
              <a:t>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82" name="Google Shape;182;p2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3" name="Google Shape;183;p20"/>
          <p:cNvSpPr txBox="1"/>
          <p:nvPr>
            <p:ph idx="4294967295" type="body"/>
          </p:nvPr>
        </p:nvSpPr>
        <p:spPr>
          <a:xfrm>
            <a:off x="6489625" y="2911425"/>
            <a:ext cx="17400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b="1" lang="en" sz="15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Bhagavad Gita</a:t>
            </a:r>
            <a:r>
              <a:rPr lang="en" sz="15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type="title"/>
          </p:nvPr>
        </p:nvSpPr>
        <p:spPr>
          <a:xfrm>
            <a:off x="1297500" y="393750"/>
            <a:ext cx="3798900" cy="7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Comic Sans MS"/>
                <a:ea typeface="Comic Sans MS"/>
                <a:cs typeface="Comic Sans MS"/>
                <a:sym typeface="Comic Sans MS"/>
              </a:rPr>
              <a:t>Thank You!</a:t>
            </a:r>
            <a:r>
              <a:rPr lang="en" sz="3000">
                <a:latin typeface="Comic Sans MS"/>
                <a:ea typeface="Comic Sans MS"/>
                <a:cs typeface="Comic Sans MS"/>
                <a:sym typeface="Comic Sans MS"/>
              </a:rPr>
              <a:t>💝💝</a:t>
            </a:r>
            <a:endParaRPr sz="3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89" name="Google Shape;189;p21"/>
          <p:cNvSpPr txBox="1"/>
          <p:nvPr>
            <p:ph idx="1" type="body"/>
          </p:nvPr>
        </p:nvSpPr>
        <p:spPr>
          <a:xfrm>
            <a:off x="644525" y="1763500"/>
            <a:ext cx="3122700" cy="28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omic Sans MS"/>
                <a:ea typeface="Comic Sans MS"/>
                <a:cs typeface="Comic Sans MS"/>
                <a:sym typeface="Comic Sans MS"/>
              </a:rPr>
              <a:t>Contact us: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</a:rPr>
              <a:t>1️⃣</a:t>
            </a:r>
            <a:r>
              <a:rPr lang="en" sz="17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3"/>
              </a:rPr>
              <a:t>Pankaj 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2️⃣</a:t>
            </a:r>
            <a:r>
              <a:rPr lang="en" sz="1700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4"/>
              </a:rPr>
              <a:t>Aayush</a:t>
            </a:r>
            <a:endParaRPr sz="17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90" name="Google Shape;190;p21"/>
          <p:cNvPicPr preferRelativeResize="0"/>
          <p:nvPr/>
        </p:nvPicPr>
        <p:blipFill rotWithShape="1">
          <a:blip r:embed="rId5">
            <a:alphaModFix/>
          </a:blip>
          <a:srcRect b="0" l="19071" r="4853" t="9"/>
          <a:stretch/>
        </p:blipFill>
        <p:spPr>
          <a:xfrm>
            <a:off x="4681400" y="0"/>
            <a:ext cx="4462595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1"/>
          <p:cNvSpPr txBox="1"/>
          <p:nvPr/>
        </p:nvSpPr>
        <p:spPr>
          <a:xfrm>
            <a:off x="351600" y="4083000"/>
            <a:ext cx="3798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 u="sng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&lt;Happy Coding and happy learning../&gt;</a:t>
            </a:r>
            <a:endParaRPr b="1" sz="2100" u="sng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